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2"/>
  </p:notesMasterIdLst>
  <p:handoutMasterIdLst>
    <p:handoutMasterId r:id="rId43"/>
  </p:handoutMasterIdLst>
  <p:sldIdLst>
    <p:sldId id="759" r:id="rId2"/>
    <p:sldId id="760" r:id="rId3"/>
    <p:sldId id="761" r:id="rId4"/>
    <p:sldId id="735" r:id="rId5"/>
    <p:sldId id="770" r:id="rId6"/>
    <p:sldId id="771" r:id="rId7"/>
    <p:sldId id="737" r:id="rId8"/>
    <p:sldId id="738" r:id="rId9"/>
    <p:sldId id="739" r:id="rId10"/>
    <p:sldId id="774" r:id="rId11"/>
    <p:sldId id="767" r:id="rId12"/>
    <p:sldId id="685" r:id="rId13"/>
    <p:sldId id="773" r:id="rId14"/>
    <p:sldId id="691" r:id="rId15"/>
    <p:sldId id="762" r:id="rId16"/>
    <p:sldId id="763" r:id="rId17"/>
    <p:sldId id="741" r:id="rId18"/>
    <p:sldId id="772" r:id="rId19"/>
    <p:sldId id="764" r:id="rId20"/>
    <p:sldId id="732" r:id="rId21"/>
    <p:sldId id="733" r:id="rId22"/>
    <p:sldId id="734" r:id="rId23"/>
    <p:sldId id="765" r:id="rId24"/>
    <p:sldId id="743" r:id="rId25"/>
    <p:sldId id="744" r:id="rId26"/>
    <p:sldId id="745" r:id="rId27"/>
    <p:sldId id="746" r:id="rId28"/>
    <p:sldId id="768" r:id="rId29"/>
    <p:sldId id="747" r:id="rId30"/>
    <p:sldId id="748" r:id="rId31"/>
    <p:sldId id="749" r:id="rId32"/>
    <p:sldId id="769" r:id="rId33"/>
    <p:sldId id="750" r:id="rId34"/>
    <p:sldId id="751" r:id="rId35"/>
    <p:sldId id="752" r:id="rId36"/>
    <p:sldId id="753" r:id="rId37"/>
    <p:sldId id="756" r:id="rId38"/>
    <p:sldId id="775" r:id="rId39"/>
    <p:sldId id="686" r:id="rId40"/>
    <p:sldId id="722" r:id="rId41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86449" autoAdjust="0"/>
  </p:normalViewPr>
  <p:slideViewPr>
    <p:cSldViewPr>
      <p:cViewPr>
        <p:scale>
          <a:sx n="50" d="100"/>
          <a:sy n="50" d="100"/>
        </p:scale>
        <p:origin x="-641" y="-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21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26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35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</a:t>
            </a:r>
            <a:r>
              <a:rPr lang="en-US" baseline="0" dirty="0" err="1" smtClean="0"/>
              <a:t>minimax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13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Ling: BR and TL is </a:t>
            </a:r>
            <a:r>
              <a:rPr lang="en-US" dirty="0" smtClean="0">
                <a:latin typeface="Arial" charset="0"/>
              </a:rPr>
              <a:t>the optimal </a:t>
            </a:r>
            <a:r>
              <a:rPr lang="en-US" dirty="0" err="1" smtClean="0">
                <a:latin typeface="Arial" charset="0"/>
              </a:rPr>
              <a:t>Pacman</a:t>
            </a:r>
            <a:r>
              <a:rPr lang="en-US" dirty="0" smtClean="0">
                <a:latin typeface="Arial" charset="0"/>
              </a:rPr>
              <a:t>; BL</a:t>
            </a:r>
            <a:r>
              <a:rPr lang="en-US" baseline="0" dirty="0" smtClean="0">
                <a:latin typeface="Arial" charset="0"/>
              </a:rPr>
              <a:t> (usually bad) and TR (inefficient) </a:t>
            </a:r>
            <a:r>
              <a:rPr lang="en-US" baseline="0" dirty="0" smtClean="0">
                <a:latin typeface="Arial" charset="0"/>
              </a:rPr>
              <a:t>is not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python pacman.py -g </a:t>
            </a:r>
            <a:r>
              <a:rPr lang="en-US" dirty="0" err="1" smtClean="0">
                <a:latin typeface="Arial" charset="0"/>
              </a:rPr>
              <a:t>SmartGhost</a:t>
            </a:r>
            <a:r>
              <a:rPr lang="en-US" dirty="0" smtClean="0">
                <a:latin typeface="Arial" charset="0"/>
              </a:rPr>
              <a:t> -l trapped2 -p </a:t>
            </a:r>
            <a:r>
              <a:rPr lang="en-US" dirty="0" err="1" smtClean="0">
                <a:latin typeface="Arial" charset="0"/>
              </a:rPr>
              <a:t>ExpectimaxAgent</a:t>
            </a:r>
            <a:r>
              <a:rPr lang="en-US" dirty="0" smtClean="0">
                <a:latin typeface="Arial" charset="0"/>
              </a:rPr>
              <a:t>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18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20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GevK0-9n24g?t=1414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youtu.be/KDvvKWi0i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.xml"/><Relationship Id="rId7" Type="http://schemas.openxmlformats.org/officeDocument/2006/relationships/image" Target="../media/image3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evK0-9n24g?t=3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UWO CS AI I – CS 188: Artificial </a:t>
            </a:r>
            <a:r>
              <a:rPr lang="en-US" dirty="0" smtClean="0"/>
              <a:t>Intelligence</a:t>
            </a:r>
            <a:br>
              <a:rPr lang="en-US" dirty="0" smtClean="0"/>
            </a:br>
            <a:r>
              <a:rPr lang="en-US" sz="2400" dirty="0" smtClean="0"/>
              <a:t>Modified by Charles Ling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600" dirty="0" smtClean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668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smtClean="0"/>
              <a:t>Uncertainty and Utilities (Chapter 5.5 – 5.8, 16.1 – 16.3)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Utility Values and Optimal Decision Making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0"/>
            <a:ext cx="11785600" cy="1782764"/>
          </a:xfrm>
        </p:spPr>
        <p:txBody>
          <a:bodyPr/>
          <a:lstStyle/>
          <a:p>
            <a:r>
              <a:rPr lang="en-CA" dirty="0" smtClean="0"/>
              <a:t>In </a:t>
            </a:r>
            <a:r>
              <a:rPr lang="en-CA" dirty="0" err="1" smtClean="0"/>
              <a:t>minimax</a:t>
            </a:r>
            <a:r>
              <a:rPr lang="en-CA" dirty="0" smtClean="0"/>
              <a:t> tree, only order matters (move to right)</a:t>
            </a:r>
          </a:p>
          <a:p>
            <a:r>
              <a:rPr lang="en-CA" dirty="0" smtClean="0"/>
              <a:t>In </a:t>
            </a:r>
            <a:r>
              <a:rPr lang="en-CA" dirty="0" err="1" smtClean="0"/>
              <a:t>expectimax</a:t>
            </a:r>
            <a:r>
              <a:rPr lang="en-CA" dirty="0" smtClean="0"/>
              <a:t> tree, magnitudes are important (move to left)</a:t>
            </a:r>
          </a:p>
          <a:p>
            <a:pPr>
              <a:buNone/>
            </a:pPr>
            <a:r>
              <a:rPr lang="en-CA" dirty="0" smtClean="0">
                <a:solidFill>
                  <a:srgbClr val="FF0000"/>
                </a:solidFill>
              </a:rPr>
              <a:t>Accurate utility is important: [bad, good] &lt; [bad, OK, good]&lt; [0, 100] even though the decision is discrete (left or right) !  </a:t>
            </a:r>
          </a:p>
          <a:p>
            <a:pPr>
              <a:buNone/>
            </a:pPr>
            <a:r>
              <a:rPr lang="en-CA" dirty="0" smtClean="0">
                <a:solidFill>
                  <a:srgbClr val="FF0000"/>
                </a:solidFill>
              </a:rPr>
              <a:t>If no difference in utility values, no “optimal” decisions </a:t>
            </a:r>
            <a:endParaRPr lang="en-CA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14600" y="2262552"/>
            <a:ext cx="6553200" cy="386864"/>
            <a:chOff x="2743200" y="2414952"/>
            <a:chExt cx="6553200" cy="386864"/>
          </a:xfrm>
        </p:grpSpPr>
        <p:sp>
          <p:nvSpPr>
            <p:cNvPr id="6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cxnSp>
        <p:nvCxnSpPr>
          <p:cNvPr id="10" name="AutoShape 43"/>
          <p:cNvCxnSpPr>
            <a:cxnSpLocks noChangeShapeType="1"/>
            <a:stCxn id="28" idx="4"/>
            <a:endCxn id="12" idx="0"/>
          </p:cNvCxnSpPr>
          <p:nvPr/>
        </p:nvCxnSpPr>
        <p:spPr bwMode="auto">
          <a:xfrm rot="16200000" flipH="1">
            <a:off x="2776537" y="26431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 bwMode="auto">
          <a:xfrm>
            <a:off x="2209800" y="29146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743200" y="29146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3" name="AutoShape 43"/>
          <p:cNvCxnSpPr>
            <a:cxnSpLocks noChangeShapeType="1"/>
            <a:stCxn id="28" idx="4"/>
            <a:endCxn id="11" idx="0"/>
          </p:cNvCxnSpPr>
          <p:nvPr/>
        </p:nvCxnSpPr>
        <p:spPr bwMode="auto">
          <a:xfrm rot="5400000">
            <a:off x="2471738" y="26336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43"/>
          <p:cNvCxnSpPr>
            <a:cxnSpLocks noChangeShapeType="1"/>
            <a:stCxn id="29" idx="4"/>
            <a:endCxn id="16" idx="0"/>
          </p:cNvCxnSpPr>
          <p:nvPr/>
        </p:nvCxnSpPr>
        <p:spPr bwMode="auto">
          <a:xfrm rot="16200000" flipH="1">
            <a:off x="4471987" y="26050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Rectangle 14"/>
          <p:cNvSpPr/>
          <p:nvPr/>
        </p:nvSpPr>
        <p:spPr bwMode="auto">
          <a:xfrm>
            <a:off x="3810000" y="28956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495800" y="28956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7" name="AutoShape 43"/>
          <p:cNvCxnSpPr>
            <a:cxnSpLocks noChangeShapeType="1"/>
            <a:stCxn id="29" idx="4"/>
            <a:endCxn id="15" idx="0"/>
          </p:cNvCxnSpPr>
          <p:nvPr/>
        </p:nvCxnSpPr>
        <p:spPr bwMode="auto">
          <a:xfrm rot="5400000">
            <a:off x="4129088" y="25955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43"/>
          <p:cNvCxnSpPr>
            <a:cxnSpLocks noChangeShapeType="1"/>
            <a:stCxn id="20" idx="3"/>
            <a:endCxn id="29" idx="0"/>
          </p:cNvCxnSpPr>
          <p:nvPr/>
        </p:nvCxnSpPr>
        <p:spPr bwMode="auto">
          <a:xfrm rot="16200000" flipH="1">
            <a:off x="3890963" y="16716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AutoShape 43"/>
          <p:cNvCxnSpPr>
            <a:cxnSpLocks noChangeShapeType="1"/>
            <a:stCxn id="20" idx="3"/>
            <a:endCxn id="28" idx="0"/>
          </p:cNvCxnSpPr>
          <p:nvPr/>
        </p:nvCxnSpPr>
        <p:spPr bwMode="auto">
          <a:xfrm rot="5400000">
            <a:off x="3043238" y="16906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Isosceles Triangle 32"/>
          <p:cNvSpPr>
            <a:spLocks noChangeArrowheads="1"/>
          </p:cNvSpPr>
          <p:nvPr/>
        </p:nvSpPr>
        <p:spPr bwMode="auto">
          <a:xfrm>
            <a:off x="3352800" y="16002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562600" y="28194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2" name="AutoShape 43"/>
          <p:cNvCxnSpPr>
            <a:cxnSpLocks noChangeShapeType="1"/>
            <a:stCxn id="30" idx="4"/>
            <a:endCxn id="24" idx="0"/>
          </p:cNvCxnSpPr>
          <p:nvPr/>
        </p:nvCxnSpPr>
        <p:spPr bwMode="auto">
          <a:xfrm rot="16200000" flipH="1">
            <a:off x="7196137" y="26431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" name="Rectangle 22"/>
          <p:cNvSpPr/>
          <p:nvPr/>
        </p:nvSpPr>
        <p:spPr bwMode="auto">
          <a:xfrm>
            <a:off x="6629400" y="29146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7162800" y="29146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25" name="AutoShape 43"/>
          <p:cNvCxnSpPr>
            <a:cxnSpLocks noChangeShapeType="1"/>
            <a:stCxn id="30" idx="4"/>
            <a:endCxn id="23" idx="0"/>
          </p:cNvCxnSpPr>
          <p:nvPr/>
        </p:nvCxnSpPr>
        <p:spPr bwMode="auto">
          <a:xfrm rot="5400000">
            <a:off x="6891338" y="26336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43"/>
          <p:cNvCxnSpPr>
            <a:cxnSpLocks noChangeShapeType="1"/>
            <a:stCxn id="31" idx="4"/>
            <a:endCxn id="33" idx="0"/>
          </p:cNvCxnSpPr>
          <p:nvPr/>
        </p:nvCxnSpPr>
        <p:spPr bwMode="auto">
          <a:xfrm rot="16200000" flipH="1">
            <a:off x="8891587" y="26050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7" name="Group 26"/>
          <p:cNvGrpSpPr/>
          <p:nvPr/>
        </p:nvGrpSpPr>
        <p:grpSpPr>
          <a:xfrm>
            <a:off x="2533650" y="2209800"/>
            <a:ext cx="6534150" cy="457200"/>
            <a:chOff x="2762250" y="2362200"/>
            <a:chExt cx="6534150" cy="457200"/>
          </a:xfrm>
        </p:grpSpPr>
        <p:sp>
          <p:nvSpPr>
            <p:cNvPr id="28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8229600" y="28956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8915400" y="28956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34" name="AutoShape 43"/>
          <p:cNvCxnSpPr>
            <a:cxnSpLocks noChangeShapeType="1"/>
            <a:stCxn id="31" idx="4"/>
            <a:endCxn id="32" idx="0"/>
          </p:cNvCxnSpPr>
          <p:nvPr/>
        </p:nvCxnSpPr>
        <p:spPr bwMode="auto">
          <a:xfrm rot="5400000">
            <a:off x="8548688" y="25955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5" name="AutoShape 43"/>
          <p:cNvCxnSpPr>
            <a:cxnSpLocks noChangeShapeType="1"/>
            <a:stCxn id="37" idx="3"/>
            <a:endCxn id="31" idx="0"/>
          </p:cNvCxnSpPr>
          <p:nvPr/>
        </p:nvCxnSpPr>
        <p:spPr bwMode="auto">
          <a:xfrm rot="16200000" flipH="1">
            <a:off x="8310562" y="16716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AutoShape 43"/>
          <p:cNvCxnSpPr>
            <a:cxnSpLocks noChangeShapeType="1"/>
            <a:stCxn id="37" idx="3"/>
            <a:endCxn id="30" idx="0"/>
          </p:cNvCxnSpPr>
          <p:nvPr/>
        </p:nvCxnSpPr>
        <p:spPr bwMode="auto">
          <a:xfrm rot="5400000">
            <a:off x="7462838" y="16906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Isosceles Triangle 72"/>
          <p:cNvSpPr>
            <a:spLocks noChangeArrowheads="1"/>
          </p:cNvSpPr>
          <p:nvPr/>
        </p:nvSpPr>
        <p:spPr bwMode="auto">
          <a:xfrm>
            <a:off x="7772400" y="16002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random variable</a:t>
            </a:r>
            <a:r>
              <a:rPr lang="en-US" sz="2000" dirty="0" smtClean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probability distribution</a:t>
            </a:r>
            <a:r>
              <a:rPr lang="en-US" sz="2000" dirty="0" smtClean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Example: Traffic on freeway </a:t>
            </a:r>
            <a:r>
              <a:rPr lang="en-US" sz="2000" b="1" dirty="0" smtClean="0">
                <a:solidFill>
                  <a:srgbClr val="FF0000"/>
                </a:solidFill>
              </a:rPr>
              <a:t>(we can learn those prob.) 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We’ll talk about methods for reasoning and updating probabilities later</a:t>
            </a:r>
          </a:p>
          <a:p>
            <a:pPr>
              <a:lnSpc>
                <a:spcPct val="80000"/>
              </a:lnSpc>
              <a:buNone/>
            </a:pPr>
            <a:r>
              <a:rPr lang="en-US" sz="2200" dirty="0" smtClean="0">
                <a:solidFill>
                  <a:srgbClr val="FF0000"/>
                </a:solidFill>
              </a:rPr>
              <a:t>(Discrete here but can be continuous: prob. density function)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0.50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2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22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2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0.50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Probability: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20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60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Time: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35 min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 err="1" smtClean="0">
                <a:latin typeface="Calibri"/>
                <a:cs typeface="Calibri"/>
              </a:rPr>
              <a:t>expectimax</a:t>
            </a:r>
            <a:r>
              <a:rPr lang="en-US" sz="2400" dirty="0" smtClean="0">
                <a:latin typeface="Calibri"/>
                <a:cs typeface="Calibri"/>
              </a:rPr>
              <a:t> search, we have a probabilistic model of how the opponent (or environment) will behave in any state (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must “model” the opponent</a:t>
            </a:r>
            <a:r>
              <a:rPr lang="en-US" sz="2400" dirty="0" smtClean="0">
                <a:latin typeface="Calibri"/>
                <a:cs typeface="Calibri"/>
              </a:rPr>
              <a:t>) 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say you know that your opponent is actually running a depth 2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, using the result 80% of the time, and moving randomly otherwise</a:t>
            </a:r>
          </a:p>
          <a:p>
            <a:r>
              <a:rPr lang="en-US" sz="2400" dirty="0" smtClean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152400" y="38100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0.8          0.2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 smtClean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… except for </a:t>
            </a:r>
            <a:r>
              <a:rPr lang="en-US" sz="2000" kern="0" noProof="0" dirty="0" err="1" smtClean="0">
                <a:latin typeface="Calibri" pitchFamily="34" charset="0"/>
              </a:rPr>
              <a:t>minimax</a:t>
            </a:r>
            <a:r>
              <a:rPr lang="en-US" sz="2000" kern="0" noProof="0" dirty="0" smtClean="0">
                <a:latin typeface="Calibri" pitchFamily="34" charset="0"/>
              </a:rPr>
              <a:t>, which</a:t>
            </a:r>
            <a:r>
              <a:rPr lang="en-US" sz="2000" kern="0" dirty="0" smtClean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 smtClean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362200" y="6153090"/>
            <a:ext cx="7928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smtClean="0">
                <a:solidFill>
                  <a:srgbClr val="FF0000"/>
                </a:solidFill>
              </a:rPr>
              <a:t>Know your “enemies” but don’t let them know that you know… </a:t>
            </a:r>
            <a:endParaRPr lang="en-CA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Assumptions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chance when the world is adversarial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 smtClean="0">
                <a:latin typeface="Calibri" pitchFamily="34" charset="0"/>
              </a:rPr>
              <a:t>Assuming the worst case when it’s not likely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2133600"/>
                <a:gridCol w="2057400"/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 smtClean="0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 smtClean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 smtClean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 smtClean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[Demos: </a:t>
            </a: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world </a:t>
            </a:r>
            <a:r>
              <a:rPr lang="en-US" dirty="0" smtClean="0">
                <a:solidFill>
                  <a:srgbClr val="C00000"/>
                </a:solidFill>
                <a:latin typeface="Calibri" pitchFamily="34" charset="0"/>
              </a:rPr>
              <a:t>assumptions (L7D3,4,5,6)]</a:t>
            </a:r>
            <a:endParaRPr lang="en-US" dirty="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5486400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hlinkClick r:id="rId4"/>
              </a:rPr>
              <a:t>Demo</a:t>
            </a:r>
            <a:r>
              <a:rPr lang="en-CA" sz="2400" b="1" dirty="0" smtClean="0"/>
              <a:t>: </a:t>
            </a:r>
            <a:r>
              <a:rPr lang="en-CA" sz="2400" b="1" dirty="0" smtClean="0">
                <a:solidFill>
                  <a:srgbClr val="FF0000"/>
                </a:solidFill>
              </a:rPr>
              <a:t>Know your opponent!</a:t>
            </a:r>
            <a:endParaRPr lang="en-CA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 smtClean="0"/>
              <a:t>E.g. Backgammon</a:t>
            </a:r>
          </a:p>
          <a:p>
            <a:r>
              <a:rPr lang="en-US" sz="2800" dirty="0" err="1" smtClean="0"/>
              <a:t>Expectiminimax</a:t>
            </a:r>
            <a:endParaRPr lang="en-US" sz="2800" dirty="0" smtClean="0"/>
          </a:p>
          <a:p>
            <a:pPr lvl="1"/>
            <a:r>
              <a:rPr lang="en-US" sz="2400" dirty="0" smtClean="0"/>
              <a:t>Environment is an extra “random agent” player that moves after each min/max agent</a:t>
            </a:r>
          </a:p>
          <a:p>
            <a:pPr lvl="1"/>
            <a:r>
              <a:rPr lang="en-US" sz="2400" dirty="0" smtClean="0"/>
              <a:t>Each node computes the appropriate combination of its children</a:t>
            </a:r>
          </a:p>
          <a:p>
            <a:pPr lvl="1"/>
            <a:endParaRPr lang="en-US" sz="2200" dirty="0" smtClean="0"/>
          </a:p>
          <a:p>
            <a:endParaRPr lang="en-US" sz="2200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4" name="TextBox 33"/>
          <p:cNvSpPr txBox="1"/>
          <p:nvPr/>
        </p:nvSpPr>
        <p:spPr>
          <a:xfrm>
            <a:off x="4419600" y="6019800"/>
            <a:ext cx="420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rgbClr val="FF0000"/>
                </a:solidFill>
                <a:hlinkClick r:id="rId7"/>
              </a:rPr>
              <a:t>How to play Backgammon?</a:t>
            </a:r>
            <a:endParaRPr lang="en-CA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 smtClean="0"/>
              <a:t>Dice rolls increase </a:t>
            </a:r>
            <a:r>
              <a:rPr lang="en-US" sz="2200" i="1" dirty="0" smtClean="0"/>
              <a:t>b</a:t>
            </a:r>
            <a:r>
              <a:rPr lang="en-US" sz="2200" dirty="0" smtClean="0"/>
              <a:t>: 21 possible rolls with 2 dice</a:t>
            </a:r>
          </a:p>
          <a:p>
            <a:pPr lvl="1"/>
            <a:r>
              <a:rPr lang="en-US" sz="2000" dirty="0" smtClean="0"/>
              <a:t>Backgammon </a:t>
            </a:r>
            <a:r>
              <a:rPr lang="en-US" sz="2000" dirty="0" smtClean="0">
                <a:sym typeface="Symbol" pitchFamily="18" charset="2"/>
              </a:rPr>
              <a:t></a:t>
            </a:r>
            <a:r>
              <a:rPr lang="en-US" sz="2000" dirty="0" smtClean="0"/>
              <a:t> 20 legal moves</a:t>
            </a:r>
          </a:p>
          <a:p>
            <a:pPr lvl="1"/>
            <a:r>
              <a:rPr lang="en-US" sz="2000" dirty="0" smtClean="0"/>
              <a:t>Depth 2 = 20 x (21 x 20)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1.2 x 10</a:t>
            </a:r>
            <a:r>
              <a:rPr lang="en-US" sz="2000" baseline="30000" dirty="0" smtClean="0"/>
              <a:t>9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As depth increases, probability of reaching a given search node shrinks</a:t>
            </a:r>
          </a:p>
          <a:p>
            <a:pPr lvl="1"/>
            <a:r>
              <a:rPr lang="en-US" sz="2000" dirty="0" smtClean="0"/>
              <a:t>So usefulness of search is diminished</a:t>
            </a:r>
          </a:p>
          <a:p>
            <a:pPr lvl="1"/>
            <a:r>
              <a:rPr lang="en-US" sz="2000" dirty="0" smtClean="0"/>
              <a:t>So limiting depth is less damaging</a:t>
            </a:r>
          </a:p>
          <a:p>
            <a:pPr lvl="1"/>
            <a:r>
              <a:rPr lang="en-US" sz="2000" dirty="0" smtClean="0"/>
              <a:t>But pruning is trickier…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Historic AI: </a:t>
            </a:r>
            <a:r>
              <a:rPr lang="en-US" sz="2200" dirty="0" err="1" smtClean="0"/>
              <a:t>TDGammon</a:t>
            </a:r>
            <a:r>
              <a:rPr lang="en-US" sz="2200" dirty="0" smtClean="0"/>
              <a:t> uses depth-2 search + very good evaluation function + reinforcement learning: </a:t>
            </a:r>
            <a:br>
              <a:rPr lang="en-US" sz="2200" dirty="0" smtClean="0"/>
            </a:br>
            <a:r>
              <a:rPr lang="en-US" sz="2200" dirty="0" smtClean="0"/>
              <a:t>world-champion level play</a:t>
            </a:r>
          </a:p>
          <a:p>
            <a:pPr lvl="3"/>
            <a:endParaRPr lang="en-US" sz="1000" dirty="0" smtClean="0"/>
          </a:p>
          <a:p>
            <a:r>
              <a:rPr lang="en-US" sz="2200" dirty="0" smtClean="0"/>
              <a:t>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alibri" pitchFamily="34" charset="0"/>
              </a:rPr>
              <a:t>Image: Wikipedia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438746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What if the game is not zero-sum, or has multiple players?</a:t>
            </a:r>
            <a:br>
              <a:rPr lang="en-US" sz="2400" dirty="0" smtClean="0"/>
            </a:br>
            <a:r>
              <a:rPr lang="en-US" sz="2400" b="1" dirty="0" smtClean="0">
                <a:solidFill>
                  <a:srgbClr val="FF0000"/>
                </a:solidFill>
              </a:rPr>
              <a:t>Zero-sum is a special case 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Generalization of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Terminals have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Node values are also utility </a:t>
            </a:r>
            <a:r>
              <a:rPr lang="en-US" sz="2000" dirty="0" err="1" smtClean="0"/>
              <a:t>tuples</a:t>
            </a: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 smtClean="0"/>
              <a:t>	competition dynamically…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via search algorithms!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5346357" y="26670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1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6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6</a:t>
            </a:r>
          </a:p>
        </p:txBody>
      </p:sp>
      <p:sp>
        <p:nvSpPr>
          <p:cNvPr id="37" name="Text Box 25"/>
          <p:cNvSpPr txBox="1">
            <a:spLocks noChangeArrowheads="1"/>
          </p:cNvSpPr>
          <p:nvPr/>
        </p:nvSpPr>
        <p:spPr bwMode="auto">
          <a:xfrm>
            <a:off x="4508157" y="3897868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1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6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6</a:t>
            </a: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6324600" y="39624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6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8077200" y="39624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1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40" name="Text Box 32"/>
          <p:cNvSpPr txBox="1">
            <a:spLocks noChangeArrowheads="1"/>
          </p:cNvSpPr>
          <p:nvPr/>
        </p:nvSpPr>
        <p:spPr bwMode="auto">
          <a:xfrm>
            <a:off x="10820400" y="41148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10058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2" name="Text Box 32"/>
          <p:cNvSpPr txBox="1">
            <a:spLocks noChangeArrowheads="1"/>
          </p:cNvSpPr>
          <p:nvPr/>
        </p:nvSpPr>
        <p:spPr bwMode="auto">
          <a:xfrm>
            <a:off x="6781800" y="19050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>
                <a:latin typeface="Calibri"/>
                <a:cs typeface="Calibri"/>
              </a:rPr>
              <a:t>,</a:t>
            </a: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Why should we average utilities?  Why not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 </a:t>
            </a:r>
            <a:r>
              <a:rPr lang="en-US" sz="2000" b="1" dirty="0" smtClean="0">
                <a:solidFill>
                  <a:srgbClr val="FF0000"/>
                </a:solidFill>
              </a:rPr>
              <a:t>rational</a:t>
            </a:r>
            <a:r>
              <a:rPr lang="en-US" sz="2000" dirty="0" smtClean="0"/>
              <a:t> agent should chose the action that </a:t>
            </a:r>
            <a:r>
              <a:rPr lang="en-US" sz="2000" dirty="0" smtClean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r>
              <a:rPr lang="en-US" sz="2400" dirty="0" smtClean="0"/>
              <a:t>Questions:</a:t>
            </a:r>
          </a:p>
          <a:p>
            <a:pPr lvl="1"/>
            <a:r>
              <a:rPr lang="en-US" sz="2000" dirty="0" smtClean="0"/>
              <a:t>Where do utilities come from?</a:t>
            </a:r>
          </a:p>
          <a:p>
            <a:pPr lvl="1"/>
            <a:r>
              <a:rPr lang="en-US" sz="2000" dirty="0" smtClean="0"/>
              <a:t>How do we know such utilities even exist?</a:t>
            </a:r>
          </a:p>
          <a:p>
            <a:pPr lvl="1"/>
            <a:r>
              <a:rPr lang="en-US" sz="2000" dirty="0" smtClean="0"/>
              <a:t>How do we know that averaging even makes sense?</a:t>
            </a:r>
          </a:p>
          <a:p>
            <a:pPr lvl="1"/>
            <a:r>
              <a:rPr lang="en-US" sz="2000" dirty="0" smtClean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5626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Utilities </a:t>
            </a:r>
            <a:r>
              <a:rPr lang="en-US" sz="2000" dirty="0" smtClean="0">
                <a:solidFill>
                  <a:srgbClr val="FF0000"/>
                </a:solidFill>
              </a:rPr>
              <a:t>summarize</a:t>
            </a:r>
            <a:r>
              <a:rPr lang="en-US" sz="2000" dirty="0" smtClean="0"/>
              <a:t> the agent’s goals (</a:t>
            </a:r>
            <a:r>
              <a:rPr lang="en-US" sz="2000" dirty="0" smtClean="0">
                <a:solidFill>
                  <a:srgbClr val="FF0000"/>
                </a:solidFill>
              </a:rPr>
              <a:t>in  one number</a:t>
            </a:r>
            <a:r>
              <a:rPr lang="en-US" sz="2000" dirty="0" smtClean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marL="342882" lvl="1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 smtClean="0"/>
              <a:t>We hard-wire utilities </a:t>
            </a:r>
            <a:r>
              <a:rPr lang="en-US" sz="2000" b="1" dirty="0" smtClean="0">
                <a:solidFill>
                  <a:srgbClr val="FF0000"/>
                </a:solidFill>
              </a:rPr>
              <a:t>(defined externally) </a:t>
            </a:r>
            <a:r>
              <a:rPr lang="en-US" sz="2400" dirty="0" smtClean="0"/>
              <a:t>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prescribe behaviors?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Must define utility carefully!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Single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Double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Whew!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 smtClean="0"/>
              <a:t>An agent must have preferences among:</a:t>
            </a:r>
          </a:p>
          <a:p>
            <a:pPr lvl="1"/>
            <a:r>
              <a:rPr lang="en-US" sz="2000" dirty="0" smtClean="0"/>
              <a:t>Prizes: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 smtClean="0"/>
              <a:t>, etc. (</a:t>
            </a:r>
            <a:r>
              <a:rPr lang="en-US" sz="2000" dirty="0" smtClean="0">
                <a:solidFill>
                  <a:srgbClr val="FF0000"/>
                </a:solidFill>
              </a:rPr>
              <a:t>utility values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Lotteries: situations with uncertain prizes</a:t>
            </a:r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Notation:</a:t>
            </a:r>
          </a:p>
          <a:p>
            <a:pPr lvl="1"/>
            <a:r>
              <a:rPr lang="en-US" sz="2000" dirty="0" smtClean="0"/>
              <a:t>Preference:</a:t>
            </a:r>
          </a:p>
          <a:p>
            <a:pPr lvl="1"/>
            <a:r>
              <a:rPr lang="en-US" sz="2000" dirty="0" smtClean="0"/>
              <a:t>Indifference:</a:t>
            </a:r>
          </a:p>
          <a:p>
            <a:pPr lvl="1">
              <a:buNone/>
            </a:pPr>
            <a:endParaRPr lang="en-US" sz="2000" dirty="0" smtClean="0"/>
          </a:p>
          <a:p>
            <a:endParaRPr lang="en-US" sz="2400" dirty="0" smtClean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-p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Lottery (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prob.</a:t>
            </a:r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)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en-US" sz="28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For example: an agent with </a:t>
            </a:r>
            <a:r>
              <a:rPr lang="en-US" sz="2400" dirty="0" smtClean="0">
                <a:solidFill>
                  <a:srgbClr val="C00000"/>
                </a:solidFill>
              </a:rPr>
              <a:t>intransitive preferences</a:t>
            </a:r>
            <a:r>
              <a:rPr lang="en-US" sz="2400" dirty="0" smtClean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smtClean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p:oleObj spid="_x0000_s1073" name="Equation" r:id="rId5" imgW="1816100" imgH="203200" progId="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Axiom of Transitivity: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9922" y="2286000"/>
            <a:ext cx="374686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2400" dirty="0" smtClean="0"/>
              <a:t>A &gt; B and B &gt; C =&gt; A &gt; C 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5410200"/>
            <a:ext cx="898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Must be consistent… </a:t>
            </a:r>
          </a:p>
          <a:p>
            <a:r>
              <a:rPr lang="en-CA" dirty="0" err="1" smtClean="0">
                <a:solidFill>
                  <a:srgbClr val="FF0000"/>
                </a:solidFill>
              </a:rPr>
              <a:t>Eg</a:t>
            </a:r>
            <a:r>
              <a:rPr lang="en-CA" dirty="0" smtClean="0">
                <a:solidFill>
                  <a:srgbClr val="FF0000"/>
                </a:solidFill>
              </a:rPr>
              <a:t>: I prefer summer over winter because… I prefer winter over summer because …  </a:t>
            </a:r>
            <a:endParaRPr lang="en-CA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Idea: Uncertain outcomes controlled by chance, not an adversary!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Calibri" pitchFamily="34" charset="0"/>
              </a:rPr>
              <a:t>(Or the adversary is “drunk”)</a:t>
            </a:r>
            <a:endParaRPr lang="en-US" sz="28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 smtClean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b="1" dirty="0" smtClean="0">
                <a:solidFill>
                  <a:srgbClr val="FF0000"/>
                </a:solidFill>
              </a:rPr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Choose the action that maximizes expected utility </a:t>
            </a:r>
            <a:r>
              <a:rPr lang="en-US" sz="2000" dirty="0" smtClean="0">
                <a:solidFill>
                  <a:srgbClr val="FF0000"/>
                </a:solidFill>
              </a:rPr>
              <a:t>(discrete actions, infinite utility values) 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(Agent) 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Normalized utilities</a:t>
            </a:r>
            <a:r>
              <a:rPr lang="en-US" sz="2400" dirty="0" smtClean="0"/>
              <a:t>: u</a:t>
            </a:r>
            <a:r>
              <a:rPr lang="en-US" sz="2400" baseline="-25000" dirty="0" smtClean="0"/>
              <a:t>+</a:t>
            </a:r>
            <a:r>
              <a:rPr lang="en-US" sz="2400" dirty="0" smtClean="0"/>
              <a:t> = 1.0, u</a:t>
            </a:r>
            <a:r>
              <a:rPr lang="en-US" sz="2400" baseline="-25000" dirty="0" smtClean="0"/>
              <a:t>-</a:t>
            </a:r>
            <a:r>
              <a:rPr lang="en-US" sz="2400" dirty="0" smtClean="0"/>
              <a:t> = 0.0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CC0000"/>
                </a:solidFill>
              </a:rPr>
              <a:t>Micromorts</a:t>
            </a:r>
            <a:r>
              <a:rPr lang="en-US" sz="2400" dirty="0" smtClean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QALYs</a:t>
            </a:r>
            <a:r>
              <a:rPr lang="en-US" sz="2400" dirty="0" smtClean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With deterministic prizes only (no lottery choices), only </a:t>
            </a:r>
            <a:r>
              <a:rPr lang="en-US" sz="2400" dirty="0" smtClean="0">
                <a:solidFill>
                  <a:srgbClr val="CC0000"/>
                </a:solidFill>
              </a:rPr>
              <a:t>ordinal utility</a:t>
            </a:r>
            <a:r>
              <a:rPr lang="en-US" sz="2400" dirty="0" smtClean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 smtClean="0"/>
              <a:t>Utilities map states to real numbers. Which numbers?</a:t>
            </a:r>
          </a:p>
          <a:p>
            <a:r>
              <a:rPr lang="en-US" sz="2400" dirty="0" smtClean="0"/>
              <a:t>Standard approach to assessment (elicitation) of human utilities:</a:t>
            </a:r>
          </a:p>
          <a:p>
            <a:pPr lvl="1"/>
            <a:r>
              <a:rPr lang="en-US" sz="2200" dirty="0" smtClean="0"/>
              <a:t>Compare a prize A to a </a:t>
            </a:r>
            <a:r>
              <a:rPr lang="en-US" sz="2200" dirty="0" smtClean="0">
                <a:solidFill>
                  <a:srgbClr val="CC0000"/>
                </a:solidFill>
              </a:rPr>
              <a:t>standard lottery</a:t>
            </a:r>
            <a:r>
              <a:rPr lang="en-US" sz="2200" dirty="0" smtClean="0"/>
              <a:t>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r>
              <a:rPr lang="en-US" sz="2200" dirty="0" smtClean="0"/>
              <a:t> between</a:t>
            </a:r>
          </a:p>
          <a:p>
            <a:pPr lvl="2"/>
            <a:r>
              <a:rPr lang="en-US" sz="2000" dirty="0" smtClean="0"/>
              <a:t>“best possible prize” u</a:t>
            </a:r>
            <a:r>
              <a:rPr lang="en-US" sz="2000" baseline="-25000" dirty="0" smtClean="0"/>
              <a:t>+</a:t>
            </a:r>
            <a:r>
              <a:rPr lang="en-US" sz="2000" dirty="0" smtClean="0"/>
              <a:t> with probability p</a:t>
            </a:r>
          </a:p>
          <a:p>
            <a:pPr lvl="2"/>
            <a:r>
              <a:rPr lang="en-US" sz="2000" dirty="0" smtClean="0"/>
              <a:t>“worst possible catastrophe” u</a:t>
            </a:r>
            <a:r>
              <a:rPr lang="en-US" sz="2000" baseline="-25000" dirty="0" smtClean="0"/>
              <a:t>-</a:t>
            </a:r>
            <a:r>
              <a:rPr lang="en-US" sz="2000" dirty="0" smtClean="0"/>
              <a:t> with probability 1-p</a:t>
            </a:r>
          </a:p>
          <a:p>
            <a:pPr lvl="1"/>
            <a:r>
              <a:rPr lang="en-US" sz="2200" dirty="0" smtClean="0"/>
              <a:t>Adjust lottery probability p until indifference: A ~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endParaRPr lang="en-US" sz="2200" baseline="-25000" dirty="0" smtClean="0"/>
          </a:p>
          <a:p>
            <a:pPr lvl="1"/>
            <a:r>
              <a:rPr lang="en-US" sz="2200" dirty="0" smtClean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6482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6482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54102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410200" y="39624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5720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4102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800" y="6019800"/>
            <a:ext cx="7173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If 1/1000 of death, how much you’d pay to get out?</a:t>
            </a:r>
          </a:p>
          <a:p>
            <a:r>
              <a:rPr lang="en-CA" b="1" dirty="0" smtClean="0">
                <a:solidFill>
                  <a:srgbClr val="FF0000"/>
                </a:solidFill>
              </a:rPr>
              <a:t>If 1/10,000 of death, would you give up a certain “fun” activity?  </a:t>
            </a:r>
            <a:endParaRPr lang="en-CA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  <p:bldP spid="2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Money </a:t>
            </a:r>
            <a:r>
              <a:rPr lang="en-US" sz="2000" u="sng" dirty="0" smtClean="0"/>
              <a:t>does </a:t>
            </a:r>
            <a:r>
              <a:rPr lang="en-US" sz="2000" u="sng" dirty="0" smtClean="0">
                <a:solidFill>
                  <a:schemeClr val="accent6"/>
                </a:solidFill>
              </a:rPr>
              <a:t>not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 smtClean="0"/>
              <a:t>Given a lottery L = [p, $X; (1-p), $Y]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 </a:t>
            </a:r>
            <a:r>
              <a:rPr lang="en-US" sz="2000" dirty="0" smtClean="0"/>
              <a:t>EMV(L) is p*X + (1-p)*Y</a:t>
            </a:r>
          </a:p>
          <a:p>
            <a:pPr lvl="1">
              <a:defRPr/>
            </a:pPr>
            <a:r>
              <a:rPr lang="en-US" sz="2000" dirty="0" smtClean="0"/>
              <a:t>U(L) = p*U($X) + (1-p)*U($Y)</a:t>
            </a:r>
          </a:p>
          <a:p>
            <a:pPr lvl="1">
              <a:defRPr/>
            </a:pPr>
            <a:r>
              <a:rPr lang="en-US" sz="2000" dirty="0" smtClean="0"/>
              <a:t>Typically, U(L) &lt; U( EMV(L) )</a:t>
            </a:r>
          </a:p>
          <a:p>
            <a:pPr lvl="1">
              <a:defRPr/>
            </a:pPr>
            <a:r>
              <a:rPr lang="en-US" sz="2000" dirty="0" smtClean="0"/>
              <a:t>In this sense, people are </a:t>
            </a:r>
            <a:r>
              <a:rPr lang="en-US" sz="2000" dirty="0" smtClean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 smtClean="0"/>
              <a:t>When deep in debt, people are </a:t>
            </a:r>
            <a:r>
              <a:rPr lang="en-US" sz="2000" dirty="0" smtClean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257800" y="2743200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You get either:</a:t>
            </a:r>
          </a:p>
          <a:p>
            <a:pPr>
              <a:buFontTx/>
              <a:buChar char="-"/>
            </a:pPr>
            <a:r>
              <a:rPr lang="en-CA" dirty="0" smtClean="0">
                <a:solidFill>
                  <a:srgbClr val="FF0000"/>
                </a:solidFill>
              </a:rPr>
              <a:t>$1m for sure (prize)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- $3m with 50% lottery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5181600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>
                <a:solidFill>
                  <a:srgbClr val="FF0000"/>
                </a:solidFill>
              </a:rPr>
              <a:t>- Charge higher taxes for high income</a:t>
            </a:r>
          </a:p>
          <a:p>
            <a:r>
              <a:rPr lang="en-CA" b="1" dirty="0" smtClean="0">
                <a:solidFill>
                  <a:srgbClr val="FF0000"/>
                </a:solidFill>
              </a:rPr>
              <a:t>- Bill Gates donates money… </a:t>
            </a:r>
          </a:p>
          <a:p>
            <a:pPr>
              <a:buFontTx/>
              <a:buChar char="-"/>
            </a:pPr>
            <a:r>
              <a:rPr lang="en-CA" b="1" dirty="0" smtClean="0">
                <a:solidFill>
                  <a:srgbClr val="FF0000"/>
                </a:solidFill>
              </a:rPr>
              <a:t> Social </a:t>
            </a:r>
            <a:r>
              <a:rPr lang="en-CA" b="1" dirty="0" smtClean="0">
                <a:solidFill>
                  <a:srgbClr val="FF0000"/>
                </a:solidFill>
              </a:rPr>
              <a:t>programs</a:t>
            </a:r>
          </a:p>
          <a:p>
            <a:pPr>
              <a:buFontTx/>
              <a:buChar char="-"/>
            </a:pPr>
            <a:r>
              <a:rPr lang="en-CA" b="1" dirty="0" smtClean="0">
                <a:solidFill>
                  <a:srgbClr val="FF0000"/>
                </a:solidFill>
              </a:rPr>
              <a:t> … </a:t>
            </a:r>
          </a:p>
          <a:p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185"/>
          <a:stretch>
            <a:fillRect/>
          </a:stretch>
        </p:blipFill>
        <p:spPr bwMode="auto">
          <a:xfrm>
            <a:off x="7716861" y="1818483"/>
            <a:ext cx="4703739" cy="31345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918200" cy="4927599"/>
          </a:xfrm>
        </p:spPr>
        <p:txBody>
          <a:bodyPr/>
          <a:lstStyle/>
          <a:p>
            <a:r>
              <a:rPr lang="en-US" sz="2400" dirty="0" smtClean="0"/>
              <a:t>Consider the lottery </a:t>
            </a:r>
            <a:r>
              <a:rPr lang="en-US" sz="2400" dirty="0" smtClean="0">
                <a:solidFill>
                  <a:srgbClr val="CC0000"/>
                </a:solidFill>
              </a:rPr>
              <a:t>[0.5, $1000;  0.5, $0]</a:t>
            </a:r>
            <a:endParaRPr lang="en-US" sz="2400" dirty="0" smtClean="0"/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</a:t>
            </a:r>
            <a:r>
              <a:rPr lang="en-US" sz="2000" dirty="0" smtClean="0"/>
              <a:t>?  ($500)</a:t>
            </a:r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certainty equivalent</a:t>
            </a:r>
            <a:r>
              <a:rPr lang="en-US" sz="2000" dirty="0" smtClean="0"/>
              <a:t>?</a:t>
            </a:r>
          </a:p>
          <a:p>
            <a:pPr lvl="2"/>
            <a:r>
              <a:rPr lang="en-US" sz="1800" dirty="0" smtClean="0"/>
              <a:t>Monetary value acceptable in lieu of lottery</a:t>
            </a:r>
          </a:p>
          <a:p>
            <a:pPr lvl="2"/>
            <a:r>
              <a:rPr lang="en-US" sz="1800" dirty="0" smtClean="0"/>
              <a:t>$400 for most people</a:t>
            </a:r>
          </a:p>
          <a:p>
            <a:pPr lvl="1"/>
            <a:r>
              <a:rPr lang="en-US" sz="2000" dirty="0" smtClean="0"/>
              <a:t>Difference of $100 is the </a:t>
            </a:r>
            <a:r>
              <a:rPr lang="en-US" sz="2000" dirty="0" smtClean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 smtClean="0"/>
              <a:t>There’s an insurance industry because people will pay to </a:t>
            </a:r>
            <a:r>
              <a:rPr lang="en-US" sz="1800" dirty="0" smtClean="0">
                <a:solidFill>
                  <a:srgbClr val="FF0000"/>
                </a:solidFill>
              </a:rPr>
              <a:t>remove</a:t>
            </a:r>
            <a:r>
              <a:rPr lang="en-US" sz="1800" dirty="0" smtClean="0"/>
              <a:t> their risk (of losing $1k)</a:t>
            </a:r>
          </a:p>
          <a:p>
            <a:pPr lvl="2"/>
            <a:r>
              <a:rPr lang="en-US" sz="1800" dirty="0" smtClean="0"/>
              <a:t>If everyone were risk-neutral, no insurance needed!</a:t>
            </a:r>
          </a:p>
          <a:p>
            <a:pPr lvl="1"/>
            <a:r>
              <a:rPr lang="en-US" sz="2000" dirty="0" smtClean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185"/>
          <a:stretch>
            <a:fillRect/>
          </a:stretch>
        </p:blipFill>
        <p:spPr bwMode="auto">
          <a:xfrm>
            <a:off x="6705600" y="1818483"/>
            <a:ext cx="4703739" cy="31345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76400"/>
            <a:ext cx="2924000" cy="40288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 &gt; A </a:t>
            </a:r>
            <a:r>
              <a:rPr lang="en-US" sz="2400" dirty="0" smtClean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 &gt; D </a:t>
            </a:r>
            <a:r>
              <a:rPr lang="en-US" sz="2400" dirty="0" smtClean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rgbClr val="FF0000"/>
                </a:solidFill>
              </a:rPr>
              <a:t>Behavioral Economics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11404600" cy="4927599"/>
          </a:xfrm>
        </p:spPr>
        <p:txBody>
          <a:bodyPr/>
          <a:lstStyle/>
          <a:p>
            <a:pPr>
              <a:buNone/>
            </a:pPr>
            <a:r>
              <a:rPr lang="en-CA" dirty="0" smtClean="0"/>
              <a:t>Richard </a:t>
            </a:r>
            <a:r>
              <a:rPr lang="en-CA" dirty="0" err="1" smtClean="0"/>
              <a:t>Thaler</a:t>
            </a:r>
            <a:r>
              <a:rPr lang="en-CA" dirty="0" smtClean="0"/>
              <a:t> (2017 Nobel  Prize in Economics) </a:t>
            </a:r>
          </a:p>
          <a:p>
            <a:r>
              <a:rPr lang="en-CA" dirty="0" smtClean="0"/>
              <a:t>1974 PhD: "The Value of Saving A Life: A Market Estimate“</a:t>
            </a:r>
          </a:p>
          <a:p>
            <a:pPr lvl="1"/>
            <a:r>
              <a:rPr lang="en-CA" dirty="0" smtClean="0"/>
              <a:t>0.1% chance of death, how much to pay to prevent it? </a:t>
            </a:r>
          </a:p>
          <a:p>
            <a:pPr lvl="1"/>
            <a:r>
              <a:rPr lang="en-CA" dirty="0" smtClean="0"/>
              <a:t>How much to be paid to go to an area with 0.1% chance of death</a:t>
            </a:r>
          </a:p>
          <a:p>
            <a:r>
              <a:rPr lang="en-CA" dirty="0" smtClean="0"/>
              <a:t>Quarantine: depression, economic loss (~lost of N days of life) </a:t>
            </a:r>
          </a:p>
          <a:p>
            <a:r>
              <a:rPr lang="en-CA" dirty="0" smtClean="0"/>
              <a:t>Smoking, …, various spots, high-risk activities/jobs, … </a:t>
            </a:r>
          </a:p>
          <a:p>
            <a:r>
              <a:rPr lang="en-CA" dirty="0" smtClean="0"/>
              <a:t>Car prices </a:t>
            </a:r>
            <a:r>
              <a:rPr lang="en-CA" dirty="0" err="1" smtClean="0"/>
              <a:t>vs</a:t>
            </a:r>
            <a:r>
              <a:rPr lang="en-CA" dirty="0" smtClean="0"/>
              <a:t> fatality rate </a:t>
            </a:r>
          </a:p>
          <a:p>
            <a:r>
              <a:rPr lang="en-CA" dirty="0" smtClean="0"/>
              <a:t>Flight </a:t>
            </a:r>
            <a:r>
              <a:rPr lang="en-CA" dirty="0" err="1" smtClean="0"/>
              <a:t>vs</a:t>
            </a:r>
            <a:r>
              <a:rPr lang="en-CA" dirty="0" smtClean="0"/>
              <a:t> long drive</a:t>
            </a:r>
          </a:p>
          <a:p>
            <a:r>
              <a:rPr lang="en-CA" dirty="0" smtClean="0"/>
              <a:t>… </a:t>
            </a:r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Objectivist / </a:t>
            </a:r>
            <a:r>
              <a:rPr lang="en-US" sz="2400" dirty="0" err="1" smtClean="0"/>
              <a:t>frequentist</a:t>
            </a:r>
            <a:r>
              <a:rPr lang="en-US" sz="2400" dirty="0" smtClean="0"/>
              <a:t> answer: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Averages over repeated </a:t>
            </a:r>
            <a:r>
              <a:rPr lang="en-US" sz="2000" i="1" dirty="0" smtClean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New evidence changes the </a:t>
            </a:r>
            <a:r>
              <a:rPr lang="en-US" sz="2000" i="1" dirty="0" smtClean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Makes one think of </a:t>
            </a:r>
            <a:r>
              <a:rPr lang="en-US" sz="2000" i="1" dirty="0" smtClean="0"/>
              <a:t>inherently random</a:t>
            </a:r>
            <a:r>
              <a:rPr lang="en-US" sz="2000" dirty="0" smtClean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</a:t>
            </a:r>
            <a:r>
              <a:rPr lang="en-US" sz="2000" dirty="0" err="1" smtClean="0"/>
              <a:t>pacman’s</a:t>
            </a:r>
            <a:r>
              <a:rPr lang="en-US" sz="2000" dirty="0" smtClean="0"/>
              <a:t> belief that the ghost will turn left, given the state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Often </a:t>
            </a:r>
            <a:r>
              <a:rPr lang="en-US" sz="2000" i="1" dirty="0" smtClean="0"/>
              <a:t>learn </a:t>
            </a:r>
            <a:r>
              <a:rPr lang="en-US" sz="2000" dirty="0" smtClean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New evidence </a:t>
            </a:r>
            <a:r>
              <a:rPr lang="en-US" sz="2000" i="1" dirty="0" smtClean="0"/>
              <a:t>updates beliefs </a:t>
            </a:r>
            <a:r>
              <a:rPr lang="en-US" sz="2000" dirty="0" smtClean="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Values should now reflect average-case (</a:t>
            </a:r>
            <a:r>
              <a:rPr lang="en-US" sz="2200" dirty="0" err="1" smtClean="0"/>
              <a:t>expectimax</a:t>
            </a:r>
            <a:r>
              <a:rPr lang="en-US" sz="2200" dirty="0" smtClean="0"/>
              <a:t>) outcomes, not worst-case (</a:t>
            </a:r>
            <a:r>
              <a:rPr lang="en-US" sz="2200" dirty="0" err="1" smtClean="0"/>
              <a:t>minimax</a:t>
            </a:r>
            <a:r>
              <a:rPr lang="en-US" sz="2200" dirty="0" smtClean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C00000"/>
                </a:solidFill>
              </a:rPr>
              <a:t>Expectimax</a:t>
            </a:r>
            <a:r>
              <a:rPr lang="en-US" sz="2200" dirty="0" smtClean="0">
                <a:solidFill>
                  <a:srgbClr val="C00000"/>
                </a:solidFill>
              </a:rPr>
              <a:t> search:</a:t>
            </a:r>
            <a:r>
              <a:rPr lang="en-US" sz="2200" dirty="0" smtClean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Max nodes as in </a:t>
            </a:r>
            <a:r>
              <a:rPr lang="en-US" sz="2000" dirty="0" err="1" smtClean="0"/>
              <a:t>minimax</a:t>
            </a:r>
            <a:r>
              <a:rPr lang="en-US" sz="2000" dirty="0" smtClean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Calculate their </a:t>
            </a:r>
            <a:r>
              <a:rPr lang="en-US" sz="2000" dirty="0" smtClean="0">
                <a:solidFill>
                  <a:srgbClr val="CC0000"/>
                </a:solidFill>
              </a:rPr>
              <a:t>expected utilities</a:t>
            </a:r>
            <a:endParaRPr lang="en-US" sz="2000" dirty="0" smtClean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Later, we’ll learn how to formalize the underlying uncertain-result problems as </a:t>
            </a:r>
            <a:r>
              <a:rPr lang="en-US" sz="2200" dirty="0" smtClean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 smtClean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 smtClean="0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29600" y="50292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hlinkClick r:id="rId3"/>
              </a:rPr>
              <a:t>Demo</a:t>
            </a:r>
            <a:endParaRPr lang="en-CA" sz="2400" b="1" dirty="0" smtClean="0"/>
          </a:p>
          <a:p>
            <a:r>
              <a:rPr lang="en-CA" sz="2400" b="1" dirty="0" smtClean="0">
                <a:solidFill>
                  <a:srgbClr val="FF0000"/>
                </a:solidFill>
              </a:rPr>
              <a:t>Know your opponent</a:t>
            </a:r>
          </a:p>
          <a:p>
            <a:r>
              <a:rPr lang="en-CA" sz="2400" b="1" dirty="0" smtClean="0">
                <a:solidFill>
                  <a:srgbClr val="FF0000"/>
                </a:solidFill>
              </a:rPr>
              <a:t>Optimal but unlucky </a:t>
            </a:r>
          </a:p>
          <a:p>
            <a:r>
              <a:rPr lang="en-CA" sz="2400" b="1" dirty="0" smtClean="0">
                <a:solidFill>
                  <a:srgbClr val="FF0000"/>
                </a:solidFill>
              </a:rPr>
              <a:t>In a long run, optimal </a:t>
            </a:r>
            <a:endParaRPr lang="en-CA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 smtClean="0"/>
          </a:p>
          <a:p>
            <a:pPr>
              <a:lnSpc>
                <a:spcPct val="80000"/>
              </a:lnSpc>
            </a:pPr>
            <a:r>
              <a:rPr lang="en-US" sz="2000" smtClean="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Inherently random process (dice, etc)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 smtClean="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>
              <a:lnSpc>
                <a:spcPct val="80000"/>
              </a:lnSpc>
            </a:pPr>
            <a:r>
              <a:rPr lang="en-US" sz="2000" smtClean="0"/>
              <a:t>Compare to </a:t>
            </a:r>
            <a:r>
              <a:rPr lang="en-US" sz="2000" i="1" smtClean="0"/>
              <a:t>fuzzy logic</a:t>
            </a:r>
            <a:r>
              <a:rPr lang="en-US" sz="2000" smtClean="0"/>
              <a:t>, which has </a:t>
            </a:r>
            <a:r>
              <a:rPr lang="en-US" sz="2000" i="1" smtClean="0"/>
              <a:t>degrees of truth</a:t>
            </a:r>
            <a:r>
              <a:rPr lang="en-US" sz="2000" smtClean="0"/>
              <a:t>, rather than just </a:t>
            </a:r>
            <a:r>
              <a:rPr lang="en-US" sz="2000" i="1" smtClean="0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 smtClean="0"/>
          </a:p>
          <a:p>
            <a:pPr lvl="1">
              <a:lnSpc>
                <a:spcPct val="80000"/>
              </a:lnSpc>
            </a:pPr>
            <a:endParaRPr lang="en-US" sz="18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40654</TotalTime>
  <Words>2481</Words>
  <Application>Microsoft Office PowerPoint</Application>
  <PresentationFormat>Custom</PresentationFormat>
  <Paragraphs>457</Paragraphs>
  <Slides>40</Slides>
  <Notes>13</Notes>
  <HiddenSlides>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dan-berkeley-nlp-v1</vt:lpstr>
      <vt:lpstr>Equation</vt:lpstr>
      <vt:lpstr>UWO CS AI I – CS 188: Artificial Intelligence Modified by Charles Ling </vt:lpstr>
      <vt:lpstr>Uncertain Outcomes</vt:lpstr>
      <vt:lpstr>Worst-Case vs. Average Case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Utility Values and Optimal Decision Making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Other Game Types</vt:lpstr>
      <vt:lpstr>Mixed Layer Types</vt:lpstr>
      <vt:lpstr>Example: Backgammon</vt:lpstr>
      <vt:lpstr>Multi-Agent Utilities</vt:lpstr>
      <vt:lpstr>Utilities</vt:lpstr>
      <vt:lpstr>Maximum Expected Utility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(Agent) Utilities</vt:lpstr>
      <vt:lpstr>Utility Scales</vt:lpstr>
      <vt:lpstr>Human Utilities</vt:lpstr>
      <vt:lpstr>Money</vt:lpstr>
      <vt:lpstr>Example: Insurance</vt:lpstr>
      <vt:lpstr>Example: Human Rationality?</vt:lpstr>
      <vt:lpstr>Behavioral Economics </vt:lpstr>
      <vt:lpstr>What are Probabilities?</vt:lpstr>
      <vt:lpstr>Uncertainty Everywhere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Prof. Ling</cp:lastModifiedBy>
  <cp:revision>2411</cp:revision>
  <cp:lastPrinted>2014-02-11T19:07:06Z</cp:lastPrinted>
  <dcterms:created xsi:type="dcterms:W3CDTF">2004-08-27T04:16:05Z</dcterms:created>
  <dcterms:modified xsi:type="dcterms:W3CDTF">2020-09-04T19:14:42Z</dcterms:modified>
</cp:coreProperties>
</file>